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0" r:id="rId5"/>
    <p:sldId id="261" r:id="rId6"/>
    <p:sldId id="262" r:id="rId7"/>
    <p:sldId id="263" r:id="rId8"/>
    <p:sldId id="272" r:id="rId9"/>
    <p:sldId id="271" r:id="rId10"/>
    <p:sldId id="273" r:id="rId11"/>
    <p:sldId id="274" r:id="rId12"/>
    <p:sldId id="265" r:id="rId13"/>
    <p:sldId id="268" r:id="rId14"/>
    <p:sldId id="269" r:id="rId15"/>
    <p:sldId id="270" r:id="rId16"/>
    <p:sldId id="264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D465A-3B59-41F2-BB74-829DC576999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4-tub-ru.yandex.net/i?id=52867184-21-72&amp;n=21" TargetMode="External"/><Relationship Id="rId2" Type="http://schemas.openxmlformats.org/officeDocument/2006/relationships/hyperlink" Target="http://im0-tub-ru.yandex.net/i?id=87920543-38-72&amp;n=2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hool8mog.besthost.by/index.php?cstart=7&amp;" TargetMode="External"/><Relationship Id="rId4" Type="http://schemas.openxmlformats.org/officeDocument/2006/relationships/hyperlink" Target="http://im8-tub-ru.yandex.net/i?id=298518828-51-72&amp;n=2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50017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 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6400800" cy="1714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 smtClean="0">
                <a:solidFill>
                  <a:srgbClr val="CC3300"/>
                </a:solidFill>
              </a:rPr>
              <a:t>«</a:t>
            </a:r>
            <a:r>
              <a:rPr lang="ru-RU" b="1" dirty="0" smtClean="0">
                <a:solidFill>
                  <a:srgbClr val="CC3300"/>
                </a:solidFill>
              </a:rPr>
              <a:t>Семья. </a:t>
            </a:r>
            <a:r>
              <a:rPr lang="ru-RU" b="1" dirty="0" smtClean="0">
                <a:solidFill>
                  <a:srgbClr val="CC3300"/>
                </a:solidFill>
              </a:rPr>
              <a:t>Роль семьи в воспитании ребенка»</a:t>
            </a:r>
            <a:endParaRPr lang="ru-RU" dirty="0">
              <a:solidFill>
                <a:srgbClr val="CC3300"/>
              </a:solidFill>
            </a:endParaRPr>
          </a:p>
          <a:p>
            <a:endParaRPr lang="ru-RU" dirty="0"/>
          </a:p>
        </p:txBody>
      </p:sp>
      <p:pic>
        <p:nvPicPr>
          <p:cNvPr id="6" name="Рисунок 5" descr="sm_full.aspx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5992"/>
            <a:ext cx="5381625" cy="4191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7" name="TextBox 6"/>
          <p:cNvSpPr txBox="1"/>
          <p:nvPr/>
        </p:nvSpPr>
        <p:spPr>
          <a:xfrm>
            <a:off x="3786182" y="5145488"/>
            <a:ext cx="500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«СОШ №1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г. Тосно с углубленным изучением отдельных предметов»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2017 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53"/>
            <a:ext cx="8572560" cy="107156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Детей надо баловать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«Пожалуй, я сделаю это сама. Моему малышу это пока не по силам»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215370" cy="507209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Мнение родителей: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Мы готовы все сделать для нашего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ведь дети всегда должны получать самое лучшее. Детство – самая короткая пора, поэтому оно должно быть прекрасно. Так приятно угадывать и исполнять любое желание ребенка.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 родителям: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Избалованным детям очень тяжело приходится в жизни.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Нельзя держать единственное чадо под колпаком родительской любви, в дальнейшем это может привести к множеству проблем.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Когда родители убирают буквально каждый камушек с дороги малыша, от этого ребенок не чувствует себя счастливее. Наоборот – он ощущает себя совершенно беспомощным и одиноким.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«Попробуй-ка сделать это сам, а если не получится, я тебе с удовольствием помогу».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129590" cy="135732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Слишком мало времени для воспитания ребенка</a:t>
            </a:r>
            <a:b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 сожалению, у меня совсем нет времени на тебя»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286808" cy="521497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Мнение родителей: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Многие взрослые очень загружены на работе, но каждую свободную минутку стараются проводить с детьми: они отводят их в сад, готовят для них, стирают, покупают все, что им нужно. Дети должны сами понимать, что у родителей просто нет времени поиграть и почитать с ними.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 родителям: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Взрослые часто забывают простую истину – если уж родили ребенка, надо и время для него найти.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Ребенок, который все время слышит, что у взрослых нет на него времени, будет искать среди чужих людей родственные души.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Даже если ваш день расписан по минутам, найдите вечером полчаса (в этом вопросе качество важнее количества) поговорите с ним, расскажите сказку или почитайте книжку.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Ребенку это необходимо.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Памятка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родителей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929718" cy="521497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1.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адекватной самооценки.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приобщение ребенка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 реальным делам семьи.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развивать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силу воли ребенка.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планировать.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ребовать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выполнение домашних обязанностей, поручений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общаться с другими детьми, людьми.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нравственные качества: доброту, порядочность, сочувствие, взаимопомощь, ответственность. 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357166"/>
            <a:ext cx="1357322" cy="178595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143007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428736"/>
            <a:ext cx="7572428" cy="485778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вот какими вырастут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всё в наших руках. 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Помните</a:t>
            </a:r>
            <a:r>
              <a:rPr lang="ru-RU" sz="3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всё в ваших руках, именно от вас в большей степени зависит, каким вырастет ваш ребенок, каким он войдет во взрослую жизнь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8572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Притча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857232"/>
            <a:ext cx="8001056" cy="557216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Жили по соседству два мудреца: один - добрый, другой - злой. Злой всегда завидовал доброму, что у него много друзей, что люди идут к нему за советом. И он решает отомстить мудрецу добра. Поймав бабочку, злой мудрец подумал: «А что если я у него спрошу: «Какая у меня в руке бабочка: мёртвая или живая?» Если он ответит живая - я сожму ладонь, и все увидят мертвую бабочку и отвернутся от него, а если скажет мёртвая - я разожму ладонь - бабочка улетит, и всё равно все от него отвернутся». С такими намерениями и отправился злой мудрец к доброму. Возле доброго мудреца толпились друзья. «У меня в кулаке бабочка, - какая она?» - спросил злой мудрец, ухмыляясь. Добрый ответил: «Всё в твоих руках!».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самое большое влияние на формирование личности ребенка оказывают реальные поступки и поведение родителей, а не их слова и нравоучения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Любите и цените свою Семью!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А.С.Макаренко писал: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«Хотите, чтобы были хорошие дети- будьте счастливы».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8" name="Рисунок 7" descr="3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643314"/>
            <a:ext cx="3357586" cy="300037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Список источников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492922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Азаров Ю.П.Семейная педагогика. М.: Политиздат,1982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Афанасьева Т.М. Семья. М.: Просвешение,1985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Диалоги о воспитании: Книга для родителей/под ред. В.Н.Столетова; М.:Педагогика,1985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Ковалев С.В.Психология современной семьи.М.:Просвещение,1988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Культура семейных отношений: Сборник статей.М.,1985</a:t>
            </a:r>
          </a:p>
          <a:p>
            <a:pPr lvl="0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Г.К.,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А.Г. Найди себя. М.: Народное образование,2001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Воспитание без обид-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http://im0-tub-ru.yandex.net/i?id=87920543-38-72&amp;n=21</a:t>
            </a:r>
            <a:endParaRPr lang="ru-RU" sz="2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бей ребенка -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http://im4-tub-ru.yandex.net/i?id=52867184-21-72&amp;n=21</a:t>
            </a:r>
            <a:endParaRPr lang="ru-RU" sz="2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Избиение детей-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http://im8-tub-ru.yandex.net/i?id=298518828-51-72&amp;n=21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Семья -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http://school8mog.besthost.by/index.php?cstart=7&amp;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Семья школа любви- http://900igr.net/kartinki/obschestvoznanie/Semja-1/116-Ljubvi.html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/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1643042" y="3714752"/>
            <a:ext cx="2357437" cy="857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714480" y="3500438"/>
            <a:ext cx="2357437" cy="285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Прямая соединительная линия 9"/>
          <p:cNvCxnSpPr>
            <a:cxnSpLocks noChangeShapeType="1"/>
          </p:cNvCxnSpPr>
          <p:nvPr/>
        </p:nvCxnSpPr>
        <p:spPr bwMode="auto">
          <a:xfrm flipV="1">
            <a:off x="1643042" y="2571744"/>
            <a:ext cx="2286000" cy="928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Прямая соединительная линия 9"/>
          <p:cNvCxnSpPr>
            <a:cxnSpLocks noChangeShapeType="1"/>
          </p:cNvCxnSpPr>
          <p:nvPr/>
        </p:nvCxnSpPr>
        <p:spPr bwMode="auto">
          <a:xfrm flipV="1">
            <a:off x="1500166" y="1785926"/>
            <a:ext cx="2286000" cy="928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Семейные ценности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71538" y="1785926"/>
            <a:ext cx="642941" cy="37856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ЗАИМО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9058" y="1357298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выручка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00496" y="2285992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онимание 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1934" y="3214686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уважение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1934" y="4214818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любовь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43372" y="5286388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согласие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1714480" y="4214818"/>
            <a:ext cx="2286000" cy="15001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7"/>
            <a:ext cx="8029604" cy="1071569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Воздействие  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428736"/>
            <a:ext cx="7858180" cy="421484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Положительное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Никто, кроме самых близких людей, не относится к ребенку лучше, не любит его так и не заботиться столько о нем.</a:t>
            </a:r>
          </a:p>
          <a:p>
            <a:pPr algn="l"/>
            <a:r>
              <a:rPr lang="ru-RU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Отрицательное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Никто другой не может потенциально нанести столько вреда в воспитании детей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3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Именно в семье ребенок получает свой первый жизненный опыт, делает наблюдения и учится вести себя в разных ситуациях.</a:t>
            </a:r>
          </a:p>
          <a:p>
            <a:pPr algn="l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072074"/>
            <a:ext cx="2143125" cy="142875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Общение в семье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0066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Общение в семье представляет собой отношение членов семьи друг к другу и их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взаимодействие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Обмен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информацией между ними, их духовный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контакт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Спектр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общения в семье может быть очень разнообразным.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Помимо бесед о работе, домашнем хозяйстве, жизни друзей и знакомых оно включает в себя обсуждение вопросов, связанных с воспитанием детей, искусством, политикой и т.д.</a:t>
            </a:r>
          </a:p>
          <a:p>
            <a:endParaRPr lang="ru-RU" dirty="0"/>
          </a:p>
        </p:txBody>
      </p:sp>
      <p:pic>
        <p:nvPicPr>
          <p:cNvPr id="5" name="Рисунок 4" descr="3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5357826"/>
            <a:ext cx="2143125" cy="135731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родителей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ребенка уверенности в том, что его любят и о нем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заботятся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относиться к ребенку в любом возрасте любовно и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внимательно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постоянный психологический контакт с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ребенком (диалог с равных позиций)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заинтересованность во всем, что происходит в жизни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контролировать те оценки, которые дают родители (критиковать неверно осуществленное действие, проступок, а не личность ребенка)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Формула истиной родительской любви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«Люблю не потому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ты хороший»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«люблю потому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есть».</a:t>
            </a:r>
          </a:p>
        </p:txBody>
      </p:sp>
      <p:pic>
        <p:nvPicPr>
          <p:cNvPr id="4" name="Рисунок 3" descr="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12236">
            <a:off x="379915" y="3875729"/>
            <a:ext cx="2604683" cy="264727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 descr="4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65631">
            <a:off x="5435062" y="3912921"/>
            <a:ext cx="2814168" cy="250135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 родители воспитывают детей в меру своего умения и понимания жизни и редко задумываются о том, почему в определенных ситуациях поступают так, а не иначе.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Однако у каждого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родителя 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жизни бывают моменты, когда поведение любимого ребенка ставит в тупик.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своих ошибках вы не одиноки, все родители их время от времени совершают. Но всегда лучше учиться на чужих ошибках, не правда ли?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Вот некоторые из них:</a:t>
            </a:r>
          </a:p>
          <a:p>
            <a:endParaRPr lang="ru-RU" sz="28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семейного воспитания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Обещание больше не любить</a:t>
            </a:r>
            <a:b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«Если ты не будешь таким, как я хочу, я больше не буду тебя любить»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285860"/>
            <a:ext cx="8429684" cy="5214974"/>
          </a:xfrm>
        </p:spPr>
        <p:txBody>
          <a:bodyPr>
            <a:normAutofit fontScale="70000" lnSpcReduction="2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Мнение родителей: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Почему дети так часто спорят по поводу любой нашей просьбы? Может быть, они делают нам назло. Как быть? Призывать к здравому смыслу? Да они просто не слышат, что взрослые им говорят. Угрожать? Это больше не действует. «Мамочка больше не будет любить тебя». Как часто многие из нас произносят эту фразу!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 родителям: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Обещание больше не любить своего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одно из сильнейших средств воспитания. Однако, эта угроза, как правило, не осуществляется. А дети прекрасно чувствуют фальшь.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Единожды обманув, вы можете на долгое время потерять доверие ребенка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ребенок будет воспринимать вас как людей лживых.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Лучше сказать: «Я буду тебя все равно любить, но твое поведение я не одобряю».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715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Безразличие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«Делай что хочешь, мне все равно»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572560" cy="5929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Мнение родителей: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Зачем напрягаться? Спорить, искать аргументы, доказывать что-то ребенку, нервничать? Ребенок сам должен научиться решать свои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проблемы.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Совет родителям: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Никогда не надо показывать ребенку, что вам все равно, чем он занимается. 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Он, почувствовав ваше безразличие, немедленно начнет проверять, насколько оно «настоящее».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Проверка будет заключаться в совершении поступков изначально плохих. Ребенок ждет, последует ли за проступок критика или нет. Поэтому лучше вместо показного безразличия постараться наладить с ребенком дружеские отношения, даже если его поведение вас совершенно не устраивает.</a:t>
            </a:r>
          </a:p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Можно сказать, например, так: «Знаешь, в этом вопросе я с тобой совершенно не согласен. Но я хочу помочь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тебе.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В любой момент, когда тебе это понадобится, ты можешь спросить у меня совета».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1267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Родительское собрание </vt:lpstr>
      <vt:lpstr>Семейные ценности</vt:lpstr>
      <vt:lpstr>Воздействие  семьи</vt:lpstr>
      <vt:lpstr>Общение в семье </vt:lpstr>
      <vt:lpstr>Задачи родителей </vt:lpstr>
      <vt:lpstr>Формула истиной родительской любви</vt:lpstr>
      <vt:lpstr>Проблемы семейного воспитания</vt:lpstr>
      <vt:lpstr>Обещание больше не любить «Если ты не будешь таким, как я хочу, я больше не буду тебя любить» </vt:lpstr>
      <vt:lpstr>Безразличие «Делай что хочешь, мне все равно» </vt:lpstr>
      <vt:lpstr>Детей надо баловать «Пожалуй, я сделаю это сама. Моему малышу это пока не по силам»</vt:lpstr>
      <vt:lpstr>Слишком мало времени для воспитания ребенка «К сожалению, у меня совсем нет времени на тебя» </vt:lpstr>
      <vt:lpstr>Памятка для родителей </vt:lpstr>
      <vt:lpstr>Важно</vt:lpstr>
      <vt:lpstr>Притча</vt:lpstr>
      <vt:lpstr>Важно</vt:lpstr>
      <vt:lpstr>Любите и цените свою Семью! </vt:lpstr>
      <vt:lpstr>Список источников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</dc:title>
  <dc:creator>V</dc:creator>
  <cp:lastModifiedBy>1</cp:lastModifiedBy>
  <cp:revision>23</cp:revision>
  <dcterms:created xsi:type="dcterms:W3CDTF">2013-01-26T19:55:29Z</dcterms:created>
  <dcterms:modified xsi:type="dcterms:W3CDTF">2017-11-20T13:16:55Z</dcterms:modified>
</cp:coreProperties>
</file>